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32" r:id="rId2"/>
    <p:sldId id="331" r:id="rId3"/>
    <p:sldId id="333" r:id="rId4"/>
    <p:sldId id="334" r:id="rId5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CCA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33" autoAdjust="0"/>
    <p:restoredTop sz="94660"/>
  </p:normalViewPr>
  <p:slideViewPr>
    <p:cSldViewPr snapToGrid="0">
      <p:cViewPr>
        <p:scale>
          <a:sx n="89" d="100"/>
          <a:sy n="89" d="100"/>
        </p:scale>
        <p:origin x="696" y="-26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E613C-C298-47E8-9358-28E647A1A6F8}" type="datetimeFigureOut">
              <a:rPr lang="ar-AE" smtClean="0"/>
              <a:t>02/06/1442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EC716-0725-4AD4-8729-FA45084B79AD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3278302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E613C-C298-47E8-9358-28E647A1A6F8}" type="datetimeFigureOut">
              <a:rPr lang="ar-AE" smtClean="0"/>
              <a:t>02/06/1442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EC716-0725-4AD4-8729-FA45084B79AD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76961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E613C-C298-47E8-9358-28E647A1A6F8}" type="datetimeFigureOut">
              <a:rPr lang="ar-AE" smtClean="0"/>
              <a:t>02/06/1442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EC716-0725-4AD4-8729-FA45084B79AD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12450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E613C-C298-47E8-9358-28E647A1A6F8}" type="datetimeFigureOut">
              <a:rPr lang="ar-AE" smtClean="0"/>
              <a:t>02/06/1442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EC716-0725-4AD4-8729-FA45084B79AD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553159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E613C-C298-47E8-9358-28E647A1A6F8}" type="datetimeFigureOut">
              <a:rPr lang="ar-AE" smtClean="0"/>
              <a:t>02/06/1442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EC716-0725-4AD4-8729-FA45084B79AD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45013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E613C-C298-47E8-9358-28E647A1A6F8}" type="datetimeFigureOut">
              <a:rPr lang="ar-AE" smtClean="0"/>
              <a:t>02/06/1442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EC716-0725-4AD4-8729-FA45084B79AD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614541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E613C-C298-47E8-9358-28E647A1A6F8}" type="datetimeFigureOut">
              <a:rPr lang="ar-AE" smtClean="0"/>
              <a:t>02/06/1442</a:t>
            </a:fld>
            <a:endParaRPr lang="ar-A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EC716-0725-4AD4-8729-FA45084B79AD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561488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E613C-C298-47E8-9358-28E647A1A6F8}" type="datetimeFigureOut">
              <a:rPr lang="ar-AE" smtClean="0"/>
              <a:t>02/06/1442</a:t>
            </a:fld>
            <a:endParaRPr lang="ar-A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EC716-0725-4AD4-8729-FA45084B79AD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858097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E613C-C298-47E8-9358-28E647A1A6F8}" type="datetimeFigureOut">
              <a:rPr lang="ar-AE" smtClean="0"/>
              <a:t>02/06/1442</a:t>
            </a:fld>
            <a:endParaRPr lang="ar-A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EC716-0725-4AD4-8729-FA45084B79AD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3369811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E613C-C298-47E8-9358-28E647A1A6F8}" type="datetimeFigureOut">
              <a:rPr lang="ar-AE" smtClean="0"/>
              <a:t>02/06/1442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EC716-0725-4AD4-8729-FA45084B79AD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3453549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E613C-C298-47E8-9358-28E647A1A6F8}" type="datetimeFigureOut">
              <a:rPr lang="ar-AE" smtClean="0"/>
              <a:t>02/06/1442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EC716-0725-4AD4-8729-FA45084B79AD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3409690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0E613C-C298-47E8-9358-28E647A1A6F8}" type="datetimeFigureOut">
              <a:rPr lang="ar-AE" smtClean="0"/>
              <a:t>02/06/1442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6EC716-0725-4AD4-8729-FA45084B79AD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3236019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1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r" defTabSz="685800" rtl="1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8.jpeg"/><Relationship Id="rId7" Type="http://schemas.openxmlformats.org/officeDocument/2006/relationships/image" Target="../media/image2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microsoft.com/office/2007/relationships/hdphoto" Target="../media/hdphoto1.wdp"/><Relationship Id="rId9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3" name="Rectangle 3082">
            <a:extLst>
              <a:ext uri="{FF2B5EF4-FFF2-40B4-BE49-F238E27FC236}">
                <a16:creationId xmlns:a16="http://schemas.microsoft.com/office/drawing/2014/main" id="{711D662A-A542-42A2-8393-2B732C9F9E4A}"/>
              </a:ext>
            </a:extLst>
          </p:cNvPr>
          <p:cNvSpPr/>
          <p:nvPr/>
        </p:nvSpPr>
        <p:spPr>
          <a:xfrm>
            <a:off x="5078485" y="2969614"/>
            <a:ext cx="1111953" cy="6083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13D19469-2B2F-468F-86D3-2E022AC5475F}"/>
              </a:ext>
            </a:extLst>
          </p:cNvPr>
          <p:cNvSpPr/>
          <p:nvPr/>
        </p:nvSpPr>
        <p:spPr>
          <a:xfrm>
            <a:off x="3604443" y="2969148"/>
            <a:ext cx="1111953" cy="6083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6AE2648-F735-4FD1-B813-DC12E4B0E9CF}"/>
              </a:ext>
            </a:extLst>
          </p:cNvPr>
          <p:cNvSpPr/>
          <p:nvPr/>
        </p:nvSpPr>
        <p:spPr>
          <a:xfrm>
            <a:off x="2045457" y="2969148"/>
            <a:ext cx="1111953" cy="6083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6FBC1C20-E7CF-425F-A125-972D4DB247A2}"/>
              </a:ext>
            </a:extLst>
          </p:cNvPr>
          <p:cNvSpPr/>
          <p:nvPr/>
        </p:nvSpPr>
        <p:spPr>
          <a:xfrm>
            <a:off x="540458" y="2975826"/>
            <a:ext cx="1111953" cy="6083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/>
          </a:p>
        </p:txBody>
      </p:sp>
      <p:sp>
        <p:nvSpPr>
          <p:cNvPr id="2" name="Rounded Rectangle 3">
            <a:extLst>
              <a:ext uri="{FF2B5EF4-FFF2-40B4-BE49-F238E27FC236}">
                <a16:creationId xmlns:a16="http://schemas.microsoft.com/office/drawing/2014/main" id="{CBE852D9-7855-40A7-8931-884B8188FA25}"/>
              </a:ext>
            </a:extLst>
          </p:cNvPr>
          <p:cNvSpPr/>
          <p:nvPr/>
        </p:nvSpPr>
        <p:spPr>
          <a:xfrm>
            <a:off x="256710" y="709448"/>
            <a:ext cx="6344580" cy="989023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r" rtl="1"/>
            <a:r>
              <a:rPr lang="ar-AE" sz="14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أهداف الدّرس :</a:t>
            </a:r>
            <a:endParaRPr lang="ar-AE" sz="1400" dirty="0">
              <a:solidFill>
                <a:schemeClr val="tx1"/>
              </a:solidFill>
            </a:endParaRPr>
          </a:p>
          <a:p>
            <a:pPr lvl="0" algn="r" rtl="1"/>
            <a:r>
              <a:rPr lang="ar-AE" sz="1400" dirty="0">
                <a:solidFill>
                  <a:schemeClr val="tx1"/>
                </a:solidFill>
              </a:rPr>
              <a:t>5- </a:t>
            </a:r>
            <a:r>
              <a:rPr lang="ar-SA" sz="1400" dirty="0">
                <a:solidFill>
                  <a:schemeClr val="tx1"/>
                </a:solidFill>
              </a:rPr>
              <a:t>أن يستن</a:t>
            </a:r>
            <a:r>
              <a:rPr lang="ar-AE" sz="1400" dirty="0">
                <a:solidFill>
                  <a:schemeClr val="tx1"/>
                </a:solidFill>
              </a:rPr>
              <a:t>بط</a:t>
            </a:r>
            <a:r>
              <a:rPr lang="ar-SA" sz="1400" dirty="0">
                <a:solidFill>
                  <a:schemeClr val="tx1"/>
                </a:solidFill>
              </a:rPr>
              <a:t> الطالب   خطر الإسراف على الفرد والمجتمع .</a:t>
            </a:r>
            <a:endParaRPr lang="en-US" sz="1400" dirty="0">
              <a:solidFill>
                <a:schemeClr val="tx1"/>
              </a:solidFill>
            </a:endParaRPr>
          </a:p>
          <a:p>
            <a:pPr algn="r" rtl="1"/>
            <a:r>
              <a:rPr lang="ar-AE" sz="1400" dirty="0">
                <a:solidFill>
                  <a:schemeClr val="tx1"/>
                </a:solidFill>
              </a:rPr>
              <a:t>6- </a:t>
            </a:r>
            <a:r>
              <a:rPr lang="ar-SA" sz="1400" dirty="0">
                <a:solidFill>
                  <a:schemeClr val="tx1"/>
                </a:solidFill>
              </a:rPr>
              <a:t>أن </a:t>
            </a:r>
            <a:r>
              <a:rPr lang="ar-AE" sz="1400" dirty="0">
                <a:solidFill>
                  <a:schemeClr val="tx1"/>
                </a:solidFill>
              </a:rPr>
              <a:t>يستخلص مبادئ الإسلام في </a:t>
            </a:r>
            <a:r>
              <a:rPr lang="ar-SA" sz="1400" dirty="0">
                <a:solidFill>
                  <a:schemeClr val="tx1"/>
                </a:solidFill>
              </a:rPr>
              <a:t>علاج </a:t>
            </a:r>
            <a:r>
              <a:rPr lang="ar-AE" sz="1400" dirty="0">
                <a:solidFill>
                  <a:schemeClr val="tx1"/>
                </a:solidFill>
              </a:rPr>
              <a:t>الفقر ..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87141EBF-537B-472C-9515-2CF3CF96B58F}"/>
              </a:ext>
            </a:extLst>
          </p:cNvPr>
          <p:cNvSpPr txBox="1">
            <a:spLocks/>
          </p:cNvSpPr>
          <p:nvPr/>
        </p:nvSpPr>
        <p:spPr>
          <a:xfrm>
            <a:off x="1921646" y="179636"/>
            <a:ext cx="3430982" cy="360040"/>
          </a:xfrm>
          <a:prstGeom prst="rect">
            <a:avLst/>
          </a:prstGeom>
          <a:noFill/>
        </p:spPr>
        <p:txBody>
          <a:bodyPr vert="horz" lIns="91440" tIns="45720" rIns="91440" bIns="45720" rtlCol="1" anchor="ctr">
            <a:no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AE" sz="18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ورقة عمل : </a:t>
            </a:r>
            <a:r>
              <a:rPr lang="ar-AE" sz="18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الاعتدال في الإنفاق </a:t>
            </a:r>
            <a:r>
              <a:rPr lang="ar-AE" sz="1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</a:rPr>
              <a:t>(2)</a:t>
            </a:r>
            <a:r>
              <a:rPr lang="ar-AE" sz="1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</p:txBody>
      </p:sp>
      <p:sp>
        <p:nvSpPr>
          <p:cNvPr id="17" name="Plaque 16">
            <a:extLst>
              <a:ext uri="{FF2B5EF4-FFF2-40B4-BE49-F238E27FC236}">
                <a16:creationId xmlns:a16="http://schemas.microsoft.com/office/drawing/2014/main" id="{D87E9A56-D3BC-4634-9F60-95F057F6D929}"/>
              </a:ext>
            </a:extLst>
          </p:cNvPr>
          <p:cNvSpPr/>
          <p:nvPr/>
        </p:nvSpPr>
        <p:spPr>
          <a:xfrm>
            <a:off x="4131898" y="4029910"/>
            <a:ext cx="1176420" cy="1665567"/>
          </a:xfrm>
          <a:prstGeom prst="plaqu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 dirty="0"/>
          </a:p>
        </p:txBody>
      </p:sp>
      <p:sp>
        <p:nvSpPr>
          <p:cNvPr id="19" name="Plaque 18">
            <a:extLst>
              <a:ext uri="{FF2B5EF4-FFF2-40B4-BE49-F238E27FC236}">
                <a16:creationId xmlns:a16="http://schemas.microsoft.com/office/drawing/2014/main" id="{432DAED4-A952-47AC-B9C1-8F898BC22627}"/>
              </a:ext>
            </a:extLst>
          </p:cNvPr>
          <p:cNvSpPr/>
          <p:nvPr/>
        </p:nvSpPr>
        <p:spPr>
          <a:xfrm>
            <a:off x="5403609" y="4039211"/>
            <a:ext cx="1176420" cy="1665567"/>
          </a:xfrm>
          <a:prstGeom prst="plaqu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/>
          </a:p>
        </p:txBody>
      </p:sp>
      <p:sp>
        <p:nvSpPr>
          <p:cNvPr id="20" name="Plaque 19">
            <a:extLst>
              <a:ext uri="{FF2B5EF4-FFF2-40B4-BE49-F238E27FC236}">
                <a16:creationId xmlns:a16="http://schemas.microsoft.com/office/drawing/2014/main" id="{64B9204C-DA3D-41CE-9E7C-162D03DB6201}"/>
              </a:ext>
            </a:extLst>
          </p:cNvPr>
          <p:cNvSpPr/>
          <p:nvPr/>
        </p:nvSpPr>
        <p:spPr>
          <a:xfrm>
            <a:off x="1566887" y="4029910"/>
            <a:ext cx="1176420" cy="1665567"/>
          </a:xfrm>
          <a:prstGeom prst="plaqu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/>
          </a:p>
        </p:txBody>
      </p:sp>
      <p:sp>
        <p:nvSpPr>
          <p:cNvPr id="21" name="Plaque 20">
            <a:extLst>
              <a:ext uri="{FF2B5EF4-FFF2-40B4-BE49-F238E27FC236}">
                <a16:creationId xmlns:a16="http://schemas.microsoft.com/office/drawing/2014/main" id="{10DD7E1E-E817-4A7C-BFBA-CD44E9636E30}"/>
              </a:ext>
            </a:extLst>
          </p:cNvPr>
          <p:cNvSpPr/>
          <p:nvPr/>
        </p:nvSpPr>
        <p:spPr>
          <a:xfrm>
            <a:off x="2845794" y="4029910"/>
            <a:ext cx="1176420" cy="1665567"/>
          </a:xfrm>
          <a:prstGeom prst="plaqu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/>
          </a:p>
        </p:txBody>
      </p:sp>
      <p:sp>
        <p:nvSpPr>
          <p:cNvPr id="23" name="Plaque 22">
            <a:extLst>
              <a:ext uri="{FF2B5EF4-FFF2-40B4-BE49-F238E27FC236}">
                <a16:creationId xmlns:a16="http://schemas.microsoft.com/office/drawing/2014/main" id="{42C4E6D1-37A8-4E95-8650-315E2FF99D6F}"/>
              </a:ext>
            </a:extLst>
          </p:cNvPr>
          <p:cNvSpPr/>
          <p:nvPr/>
        </p:nvSpPr>
        <p:spPr>
          <a:xfrm>
            <a:off x="295176" y="4039211"/>
            <a:ext cx="1176420" cy="1665567"/>
          </a:xfrm>
          <a:prstGeom prst="plaqu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/>
          </a:p>
        </p:txBody>
      </p:sp>
      <p:pic>
        <p:nvPicPr>
          <p:cNvPr id="24" name="Picture 2" descr="للبدناء فقط كيف توقف الشعور بالجوع ؟ - أخبار السعودية | صحيفة عكاظ">
            <a:extLst>
              <a:ext uri="{FF2B5EF4-FFF2-40B4-BE49-F238E27FC236}">
                <a16:creationId xmlns:a16="http://schemas.microsoft.com/office/drawing/2014/main" id="{1A5BE249-4CD8-415A-BEF7-17CC2A6298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703" y="4698739"/>
            <a:ext cx="997859" cy="701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ED5F610A-E0BB-4EFF-ADD8-D1484D3ED95F}"/>
              </a:ext>
            </a:extLst>
          </p:cNvPr>
          <p:cNvSpPr/>
          <p:nvPr/>
        </p:nvSpPr>
        <p:spPr>
          <a:xfrm>
            <a:off x="5455615" y="4138143"/>
            <a:ext cx="11220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AE" sz="1200" b="1" dirty="0"/>
              <a:t>  الإسراف</a:t>
            </a:r>
          </a:p>
          <a:p>
            <a:pPr algn="ctr"/>
            <a:r>
              <a:rPr lang="ar-AE" sz="1200" b="1" dirty="0"/>
              <a:t> في الطعام</a:t>
            </a:r>
            <a:endParaRPr lang="en-US" sz="1200" b="1" dirty="0"/>
          </a:p>
        </p:txBody>
      </p:sp>
      <p:pic>
        <p:nvPicPr>
          <p:cNvPr id="3072" name="Picture 3071">
            <a:extLst>
              <a:ext uri="{FF2B5EF4-FFF2-40B4-BE49-F238E27FC236}">
                <a16:creationId xmlns:a16="http://schemas.microsoft.com/office/drawing/2014/main" id="{62E2C5EE-A41D-4281-8552-9E104830E29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2980" t="23822" r="33251" b="31236"/>
          <a:stretch/>
        </p:blipFill>
        <p:spPr>
          <a:xfrm>
            <a:off x="4368868" y="4644543"/>
            <a:ext cx="688087" cy="989023"/>
          </a:xfrm>
          <a:prstGeom prst="rect">
            <a:avLst/>
          </a:prstGeom>
        </p:spPr>
      </p:pic>
      <p:pic>
        <p:nvPicPr>
          <p:cNvPr id="3073" name="Picture 3072">
            <a:extLst>
              <a:ext uri="{FF2B5EF4-FFF2-40B4-BE49-F238E27FC236}">
                <a16:creationId xmlns:a16="http://schemas.microsoft.com/office/drawing/2014/main" id="{1829CB9F-8A71-44D6-B1E2-043D87CC5A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8566" y="4666587"/>
            <a:ext cx="972316" cy="765806"/>
          </a:xfrm>
          <a:prstGeom prst="rect">
            <a:avLst/>
          </a:prstGeom>
        </p:spPr>
      </p:pic>
      <p:pic>
        <p:nvPicPr>
          <p:cNvPr id="3075" name="Picture 3074">
            <a:extLst>
              <a:ext uri="{FF2B5EF4-FFF2-40B4-BE49-F238E27FC236}">
                <a16:creationId xmlns:a16="http://schemas.microsoft.com/office/drawing/2014/main" id="{5C35FE79-E37B-4574-82D7-EAF19F8766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0025" y="4644543"/>
            <a:ext cx="478631" cy="899008"/>
          </a:xfrm>
          <a:prstGeom prst="rect">
            <a:avLst/>
          </a:prstGeom>
        </p:spPr>
      </p:pic>
      <p:pic>
        <p:nvPicPr>
          <p:cNvPr id="3076" name="Picture 3075">
            <a:extLst>
              <a:ext uri="{FF2B5EF4-FFF2-40B4-BE49-F238E27FC236}">
                <a16:creationId xmlns:a16="http://schemas.microsoft.com/office/drawing/2014/main" id="{75394FD2-49EA-4810-B314-3197F2C4B78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63865" y="4726998"/>
            <a:ext cx="438057" cy="828510"/>
          </a:xfrm>
          <a:prstGeom prst="rect">
            <a:avLst/>
          </a:prstGeom>
        </p:spPr>
      </p:pic>
      <p:pic>
        <p:nvPicPr>
          <p:cNvPr id="3077" name="Picture 3076">
            <a:extLst>
              <a:ext uri="{FF2B5EF4-FFF2-40B4-BE49-F238E27FC236}">
                <a16:creationId xmlns:a16="http://schemas.microsoft.com/office/drawing/2014/main" id="{8BE060A6-C54B-4EC8-944A-9F0B5969264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28644" y="4805055"/>
            <a:ext cx="274344" cy="268247"/>
          </a:xfrm>
          <a:prstGeom prst="rect">
            <a:avLst/>
          </a:prstGeom>
        </p:spPr>
      </p:pic>
      <p:pic>
        <p:nvPicPr>
          <p:cNvPr id="3079" name="Picture 3078">
            <a:extLst>
              <a:ext uri="{FF2B5EF4-FFF2-40B4-BE49-F238E27FC236}">
                <a16:creationId xmlns:a16="http://schemas.microsoft.com/office/drawing/2014/main" id="{34D5CB97-8DE6-43D5-8CD7-731B16E4623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1519" y="6754534"/>
            <a:ext cx="1737138" cy="1813307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3080" name="Rectangle 3079">
            <a:extLst>
              <a:ext uri="{FF2B5EF4-FFF2-40B4-BE49-F238E27FC236}">
                <a16:creationId xmlns:a16="http://schemas.microsoft.com/office/drawing/2014/main" id="{FE2AF27A-FB7F-49BB-A9A3-84F514ACE4EF}"/>
              </a:ext>
            </a:extLst>
          </p:cNvPr>
          <p:cNvSpPr/>
          <p:nvPr/>
        </p:nvSpPr>
        <p:spPr>
          <a:xfrm>
            <a:off x="1858896" y="6713376"/>
            <a:ext cx="4772551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AE" b="1" dirty="0">
                <a:solidFill>
                  <a:srgbClr val="C00000"/>
                </a:solidFill>
              </a:rPr>
              <a:t> 2- ما طريقة الاعتدال في الطعام والشراب في الإسلام ؟</a:t>
            </a:r>
          </a:p>
          <a:p>
            <a:pPr algn="r" rtl="1"/>
            <a:endParaRPr lang="ar-AE" b="1" dirty="0"/>
          </a:p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ar-AE" dirty="0"/>
              <a:t>بأن نجعل ربع للطعام وربع للشراب .</a:t>
            </a:r>
          </a:p>
          <a:p>
            <a:pPr algn="r" rtl="1"/>
            <a:endParaRPr lang="ar-AE" sz="1000" dirty="0"/>
          </a:p>
          <a:p>
            <a:pPr marL="285750" indent="-285750" algn="r" rtl="1" fontAlgn="t">
              <a:buFont typeface="Wingdings" panose="05000000000000000000" pitchFamily="2" charset="2"/>
              <a:buChar char="q"/>
            </a:pPr>
            <a:r>
              <a:rPr lang="ar-AE" dirty="0"/>
              <a:t>بأن نجعل ثلث للطعام وثلث للشراب .</a:t>
            </a:r>
          </a:p>
          <a:p>
            <a:pPr algn="r" rtl="1" fontAlgn="t"/>
            <a:endParaRPr lang="ar-AE" sz="1000" dirty="0">
              <a:solidFill>
                <a:srgbClr val="393A68"/>
              </a:solidFill>
              <a:latin typeface="Open Sans"/>
            </a:endParaRPr>
          </a:p>
          <a:p>
            <a:pPr marL="285750" indent="-285750" algn="r" rtl="1" fontAlgn="t">
              <a:buFont typeface="Wingdings" panose="05000000000000000000" pitchFamily="2" charset="2"/>
              <a:buChar char="q"/>
            </a:pPr>
            <a:r>
              <a:rPr lang="ar-AE" dirty="0">
                <a:solidFill>
                  <a:srgbClr val="393A68"/>
                </a:solidFill>
                <a:latin typeface="Open Sans"/>
              </a:rPr>
              <a:t>بأن نجعل نصف للطعام و نصف للشراب .</a:t>
            </a:r>
          </a:p>
          <a:p>
            <a:pPr algn="r" rtl="1"/>
            <a:br>
              <a:rPr lang="ar-AE" dirty="0">
                <a:solidFill>
                  <a:srgbClr val="393A68"/>
                </a:solidFill>
                <a:latin typeface="Open Sans"/>
              </a:rPr>
            </a:br>
            <a:endParaRPr lang="ar-AE" dirty="0"/>
          </a:p>
        </p:txBody>
      </p:sp>
      <p:sp>
        <p:nvSpPr>
          <p:cNvPr id="3082" name="Rectangle 3081">
            <a:extLst>
              <a:ext uri="{FF2B5EF4-FFF2-40B4-BE49-F238E27FC236}">
                <a16:creationId xmlns:a16="http://schemas.microsoft.com/office/drawing/2014/main" id="{18C93591-9238-49EF-A948-83ADBD58CEEC}"/>
              </a:ext>
            </a:extLst>
          </p:cNvPr>
          <p:cNvSpPr/>
          <p:nvPr/>
        </p:nvSpPr>
        <p:spPr>
          <a:xfrm>
            <a:off x="490016" y="2248692"/>
            <a:ext cx="616930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AE" sz="1600" b="1" dirty="0">
                <a:solidFill>
                  <a:srgbClr val="C00000"/>
                </a:solidFill>
              </a:rPr>
              <a:t>1-  ما الذي أتوقع حدوثه للإنسان الذي يسرف على نفسه في تناول الطعام ؟</a:t>
            </a:r>
          </a:p>
          <a:p>
            <a:pPr algn="r"/>
            <a:r>
              <a:rPr lang="ar-AE" sz="1600" b="1" dirty="0">
                <a:solidFill>
                  <a:srgbClr val="C00000"/>
                </a:solidFill>
              </a:rPr>
              <a:t>ضع المخاطر الآتية عند الصورة المناسبة لها  </a:t>
            </a:r>
            <a:endParaRPr lang="ar-AE" sz="1600" b="1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78C1B31-8805-4D31-8CEE-AE64BF75D1BA}"/>
              </a:ext>
            </a:extLst>
          </p:cNvPr>
          <p:cNvSpPr txBox="1"/>
          <p:nvPr/>
        </p:nvSpPr>
        <p:spPr>
          <a:xfrm>
            <a:off x="555775" y="3135550"/>
            <a:ext cx="101111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AE" b="1" dirty="0">
                <a:solidFill>
                  <a:srgbClr val="7030A0"/>
                </a:solidFill>
              </a:rPr>
              <a:t>السمنة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395C11D-00CC-4391-B7C5-0FEB5E8F3BE3}"/>
              </a:ext>
            </a:extLst>
          </p:cNvPr>
          <p:cNvSpPr txBox="1"/>
          <p:nvPr/>
        </p:nvSpPr>
        <p:spPr>
          <a:xfrm>
            <a:off x="4984889" y="2992387"/>
            <a:ext cx="129914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AE" sz="1600" b="1" dirty="0">
                <a:solidFill>
                  <a:srgbClr val="7030A0"/>
                </a:solidFill>
              </a:rPr>
              <a:t>المرض </a:t>
            </a:r>
          </a:p>
          <a:p>
            <a:pPr algn="ctr"/>
            <a:r>
              <a:rPr lang="ar-AE" sz="1600" b="1" dirty="0">
                <a:solidFill>
                  <a:srgbClr val="7030A0"/>
                </a:solidFill>
              </a:rPr>
              <a:t>أو الموت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EC2BF74-A3B3-4DE3-93A5-1CD618B403CE}"/>
              </a:ext>
            </a:extLst>
          </p:cNvPr>
          <p:cNvSpPr txBox="1"/>
          <p:nvPr/>
        </p:nvSpPr>
        <p:spPr>
          <a:xfrm>
            <a:off x="2072730" y="3110804"/>
            <a:ext cx="101111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AE" b="1" dirty="0">
                <a:solidFill>
                  <a:srgbClr val="7030A0"/>
                </a:solidFill>
              </a:rPr>
              <a:t>الكسل 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8E0F13B-18DE-483E-9841-7C9352DA029A}"/>
              </a:ext>
            </a:extLst>
          </p:cNvPr>
          <p:cNvSpPr txBox="1"/>
          <p:nvPr/>
        </p:nvSpPr>
        <p:spPr>
          <a:xfrm>
            <a:off x="3626342" y="3078069"/>
            <a:ext cx="101111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AE" b="1" dirty="0">
                <a:solidFill>
                  <a:srgbClr val="7030A0"/>
                </a:solidFill>
              </a:rPr>
              <a:t>كثرة النوم</a:t>
            </a:r>
          </a:p>
        </p:txBody>
      </p:sp>
      <p:cxnSp>
        <p:nvCxnSpPr>
          <p:cNvPr id="3085" name="Straight Connector 3084">
            <a:extLst>
              <a:ext uri="{FF2B5EF4-FFF2-40B4-BE49-F238E27FC236}">
                <a16:creationId xmlns:a16="http://schemas.microsoft.com/office/drawing/2014/main" id="{F3519F63-7177-4DCF-BEEE-7A2FDED503B4}"/>
              </a:ext>
            </a:extLst>
          </p:cNvPr>
          <p:cNvCxnSpPr/>
          <p:nvPr/>
        </p:nvCxnSpPr>
        <p:spPr>
          <a:xfrm>
            <a:off x="490016" y="4527394"/>
            <a:ext cx="770072" cy="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86" name="Picture 3085">
            <a:extLst>
              <a:ext uri="{FF2B5EF4-FFF2-40B4-BE49-F238E27FC236}">
                <a16:creationId xmlns:a16="http://schemas.microsoft.com/office/drawing/2014/main" id="{636AFD29-2404-443F-AEE9-C55AEDEF096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75714" y="4521297"/>
            <a:ext cx="780356" cy="6097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48C1258E-442E-4F88-AB6D-4114ADC731C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73128" y="4518006"/>
            <a:ext cx="780356" cy="6097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50E642C9-C9A1-463A-A88F-F9DB4C1B9FD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02792" y="4527716"/>
            <a:ext cx="780356" cy="6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434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8ECE6DCA-D69C-4B43-9BA2-00D4F89F2B96}"/>
              </a:ext>
            </a:extLst>
          </p:cNvPr>
          <p:cNvSpPr/>
          <p:nvPr/>
        </p:nvSpPr>
        <p:spPr>
          <a:xfrm>
            <a:off x="447193" y="3693580"/>
            <a:ext cx="5927421" cy="1444993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/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74B73931-52B3-4BCD-BBF9-BD30F3CD07C7}"/>
              </a:ext>
            </a:extLst>
          </p:cNvPr>
          <p:cNvSpPr/>
          <p:nvPr/>
        </p:nvSpPr>
        <p:spPr>
          <a:xfrm>
            <a:off x="507273" y="5927776"/>
            <a:ext cx="5927421" cy="143980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/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C8FA2BA2-E555-4D01-AE04-D1D0FDBB4503}"/>
              </a:ext>
            </a:extLst>
          </p:cNvPr>
          <p:cNvSpPr/>
          <p:nvPr/>
        </p:nvSpPr>
        <p:spPr>
          <a:xfrm>
            <a:off x="521225" y="8229075"/>
            <a:ext cx="5927421" cy="1472939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/>
          </a:p>
        </p:txBody>
      </p:sp>
      <p:sp>
        <p:nvSpPr>
          <p:cNvPr id="40" name="Arrow: Down 39">
            <a:extLst>
              <a:ext uri="{FF2B5EF4-FFF2-40B4-BE49-F238E27FC236}">
                <a16:creationId xmlns:a16="http://schemas.microsoft.com/office/drawing/2014/main" id="{A805CF8D-AD9D-4543-BDF3-126776E5FE26}"/>
              </a:ext>
            </a:extLst>
          </p:cNvPr>
          <p:cNvSpPr/>
          <p:nvPr/>
        </p:nvSpPr>
        <p:spPr>
          <a:xfrm>
            <a:off x="2063827" y="5266718"/>
            <a:ext cx="2946508" cy="543768"/>
          </a:xfrm>
          <a:prstGeom prst="downArrow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59C7390-50D2-4DA4-B5C6-CF2C124C7F5D}"/>
              </a:ext>
            </a:extLst>
          </p:cNvPr>
          <p:cNvSpPr/>
          <p:nvPr/>
        </p:nvSpPr>
        <p:spPr>
          <a:xfrm>
            <a:off x="490016" y="319535"/>
            <a:ext cx="616930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AE" sz="2000" b="1" dirty="0">
                <a:solidFill>
                  <a:srgbClr val="C00000"/>
                </a:solidFill>
              </a:rPr>
              <a:t>3- ضع مخاطر الإسراف في الماء الآتية في المكان المناسب لها . </a:t>
            </a:r>
            <a:endParaRPr lang="ar-AE" sz="2000" b="1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AECC903C-97A6-44DB-BA7F-C67A348E760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9176" y="1983738"/>
            <a:ext cx="1364279" cy="1364279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17624319-C50C-4F9D-B7D4-7CE7F418688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088" t="1681" r="71325" b="73870"/>
          <a:stretch/>
        </p:blipFill>
        <p:spPr>
          <a:xfrm>
            <a:off x="786441" y="4005378"/>
            <a:ext cx="917014" cy="945157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07A0E337-B288-4CEC-BC24-3648A29E04D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5365" t="2424" r="20048" b="73127"/>
          <a:stretch/>
        </p:blipFill>
        <p:spPr>
          <a:xfrm>
            <a:off x="5134671" y="4044545"/>
            <a:ext cx="917014" cy="945157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332FCBD4-156D-4A55-A1FE-F32017794ED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669" t="29606" r="67727" b="44309"/>
          <a:stretch/>
        </p:blipFill>
        <p:spPr>
          <a:xfrm>
            <a:off x="759987" y="6143338"/>
            <a:ext cx="1066848" cy="1008387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B28D13BD-B973-4174-BA04-A6B7495BA6D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169" t="32348" r="2160" b="41227"/>
          <a:stretch/>
        </p:blipFill>
        <p:spPr>
          <a:xfrm>
            <a:off x="4568579" y="6122951"/>
            <a:ext cx="1703362" cy="1021565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66475AD5-86AD-4FC6-A1AB-517EF6F2AA9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7813" t="57881" r="3732" b="627"/>
          <a:stretch/>
        </p:blipFill>
        <p:spPr>
          <a:xfrm>
            <a:off x="4615609" y="8423051"/>
            <a:ext cx="1609301" cy="1183974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6F3BEB2A-B343-4FF9-A7F7-2E6A5C69F98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00" t="58505" r="57306" b="6330"/>
          <a:stretch/>
        </p:blipFill>
        <p:spPr>
          <a:xfrm>
            <a:off x="742116" y="8282709"/>
            <a:ext cx="1547580" cy="1359438"/>
          </a:xfrm>
          <a:prstGeom prst="rect">
            <a:avLst/>
          </a:prstGeom>
        </p:spPr>
      </p:pic>
      <p:pic>
        <p:nvPicPr>
          <p:cNvPr id="36" name="صورة 5">
            <a:extLst>
              <a:ext uri="{FF2B5EF4-FFF2-40B4-BE49-F238E27FC236}">
                <a16:creationId xmlns:a16="http://schemas.microsoft.com/office/drawing/2014/main" id="{14C3903F-14BB-4DFC-AB4A-395AF38B22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2275" y="2050034"/>
            <a:ext cx="1167050" cy="1188436"/>
          </a:xfrm>
          <a:prstGeom prst="rect">
            <a:avLst/>
          </a:prstGeom>
        </p:spPr>
      </p:pic>
      <p:sp>
        <p:nvSpPr>
          <p:cNvPr id="42" name="Arrow: Down 41">
            <a:extLst>
              <a:ext uri="{FF2B5EF4-FFF2-40B4-BE49-F238E27FC236}">
                <a16:creationId xmlns:a16="http://schemas.microsoft.com/office/drawing/2014/main" id="{5DC4CAD5-DA8C-4188-A4C5-ECB3E5273153}"/>
              </a:ext>
            </a:extLst>
          </p:cNvPr>
          <p:cNvSpPr/>
          <p:nvPr/>
        </p:nvSpPr>
        <p:spPr>
          <a:xfrm>
            <a:off x="2115979" y="7557162"/>
            <a:ext cx="2946508" cy="543768"/>
          </a:xfrm>
          <a:prstGeom prst="down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ADE380FA-2902-43CE-980B-9257B0900C8B}"/>
              </a:ext>
            </a:extLst>
          </p:cNvPr>
          <p:cNvSpPr/>
          <p:nvPr/>
        </p:nvSpPr>
        <p:spPr>
          <a:xfrm>
            <a:off x="1903120" y="806322"/>
            <a:ext cx="3446364" cy="117668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>
              <a:solidFill>
                <a:schemeClr val="tx1"/>
              </a:solidFill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CC76279D-A438-430B-8DAF-6E563B01E4F4}"/>
              </a:ext>
            </a:extLst>
          </p:cNvPr>
          <p:cNvSpPr/>
          <p:nvPr/>
        </p:nvSpPr>
        <p:spPr>
          <a:xfrm>
            <a:off x="1913096" y="2904377"/>
            <a:ext cx="3436388" cy="74574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>
              <a:solidFill>
                <a:schemeClr val="tx1"/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99EB2CF1-FC7D-46AA-B423-9EE731989E2A}"/>
              </a:ext>
            </a:extLst>
          </p:cNvPr>
          <p:cNvSpPr/>
          <p:nvPr/>
        </p:nvSpPr>
        <p:spPr>
          <a:xfrm>
            <a:off x="1903119" y="2101830"/>
            <a:ext cx="3463959" cy="68152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>
              <a:solidFill>
                <a:schemeClr val="tx1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1F1D245-0B4E-425F-896C-914AFE70145D}"/>
              </a:ext>
            </a:extLst>
          </p:cNvPr>
          <p:cNvSpPr/>
          <p:nvPr/>
        </p:nvSpPr>
        <p:spPr>
          <a:xfrm>
            <a:off x="2028160" y="3042281"/>
            <a:ext cx="323155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ar-AE" sz="2400" b="1" dirty="0"/>
              <a:t>قلة الماء أو نفاذه 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648DD7C-039E-4763-BBE4-9BF96BCED647}"/>
              </a:ext>
            </a:extLst>
          </p:cNvPr>
          <p:cNvSpPr/>
          <p:nvPr/>
        </p:nvSpPr>
        <p:spPr>
          <a:xfrm>
            <a:off x="2632575" y="932001"/>
            <a:ext cx="237776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ar-AE" b="1" dirty="0"/>
              <a:t>قلة النباتات والحيوانات </a:t>
            </a:r>
          </a:p>
          <a:p>
            <a:pPr algn="ctr"/>
            <a:r>
              <a:rPr lang="ar-AE" b="1" dirty="0"/>
              <a:t>أو انعدامها </a:t>
            </a:r>
          </a:p>
          <a:p>
            <a:pPr algn="ctr"/>
            <a:r>
              <a:rPr lang="ar-AE" b="1" dirty="0"/>
              <a:t>( الموارد الطبيعية )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62BA337-3555-4E39-AE19-096F25CD0A40}"/>
              </a:ext>
            </a:extLst>
          </p:cNvPr>
          <p:cNvSpPr/>
          <p:nvPr/>
        </p:nvSpPr>
        <p:spPr>
          <a:xfrm>
            <a:off x="2063827" y="2204213"/>
            <a:ext cx="320475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ar-AE" sz="2400" b="1" dirty="0"/>
              <a:t>  الفقر و المرض أو الموت </a:t>
            </a:r>
          </a:p>
        </p:txBody>
      </p:sp>
    </p:spTree>
    <p:extLst>
      <p:ext uri="{BB962C8B-B14F-4D97-AF65-F5344CB8AC3E}">
        <p14:creationId xmlns:p14="http://schemas.microsoft.com/office/powerpoint/2010/main" val="37705737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58E6655-BEFD-49DE-811B-7670FA46EE36}"/>
              </a:ext>
            </a:extLst>
          </p:cNvPr>
          <p:cNvSpPr/>
          <p:nvPr/>
        </p:nvSpPr>
        <p:spPr>
          <a:xfrm>
            <a:off x="466468" y="344027"/>
            <a:ext cx="616930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AE" sz="2000" b="1" dirty="0">
                <a:solidFill>
                  <a:srgbClr val="C00000"/>
                </a:solidFill>
              </a:rPr>
              <a:t>3- صل مخاطر الإسراف في اللباس  الآتية مع الصورة المناسبة لها . </a:t>
            </a:r>
            <a:endParaRPr lang="ar-AE" sz="2000" b="1" dirty="0"/>
          </a:p>
        </p:txBody>
      </p:sp>
      <p:pic>
        <p:nvPicPr>
          <p:cNvPr id="3" name="صورة 4">
            <a:extLst>
              <a:ext uri="{FF2B5EF4-FFF2-40B4-BE49-F238E27FC236}">
                <a16:creationId xmlns:a16="http://schemas.microsoft.com/office/drawing/2014/main" id="{53BE1DF9-5DA5-410F-A9DE-5C5A1947FE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845" y="1175420"/>
            <a:ext cx="730817" cy="1003654"/>
          </a:xfrm>
          <a:prstGeom prst="rect">
            <a:avLst/>
          </a:prstGeom>
        </p:spPr>
      </p:pic>
      <p:pic>
        <p:nvPicPr>
          <p:cNvPr id="4" name="صورة 5">
            <a:extLst>
              <a:ext uri="{FF2B5EF4-FFF2-40B4-BE49-F238E27FC236}">
                <a16:creationId xmlns:a16="http://schemas.microsoft.com/office/drawing/2014/main" id="{901ED6E1-0F6D-405C-80AA-636D596D39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0248" y="2211435"/>
            <a:ext cx="780356" cy="993734"/>
          </a:xfrm>
          <a:prstGeom prst="rect">
            <a:avLst/>
          </a:prstGeom>
        </p:spPr>
      </p:pic>
      <p:pic>
        <p:nvPicPr>
          <p:cNvPr id="5" name="صورة 7">
            <a:extLst>
              <a:ext uri="{FF2B5EF4-FFF2-40B4-BE49-F238E27FC236}">
                <a16:creationId xmlns:a16="http://schemas.microsoft.com/office/drawing/2014/main" id="{A097695C-8E32-4BED-ABCD-077656987A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480" y="3461028"/>
            <a:ext cx="1261981" cy="792407"/>
          </a:xfrm>
          <a:prstGeom prst="rect">
            <a:avLst/>
          </a:prstGeom>
        </p:spPr>
      </p:pic>
      <p:pic>
        <p:nvPicPr>
          <p:cNvPr id="6" name="صورة 9">
            <a:extLst>
              <a:ext uri="{FF2B5EF4-FFF2-40B4-BE49-F238E27FC236}">
                <a16:creationId xmlns:a16="http://schemas.microsoft.com/office/drawing/2014/main" id="{8D97BF14-BBDE-4544-A50C-27A5914796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313480" y="4319026"/>
            <a:ext cx="1794933" cy="1014528"/>
          </a:xfrm>
          <a:prstGeom prst="rect">
            <a:avLst/>
          </a:prstGeom>
        </p:spPr>
      </p:pic>
      <p:pic>
        <p:nvPicPr>
          <p:cNvPr id="7" name="Picture 58">
            <a:extLst>
              <a:ext uri="{FF2B5EF4-FFF2-40B4-BE49-F238E27FC236}">
                <a16:creationId xmlns:a16="http://schemas.microsoft.com/office/drawing/2014/main" id="{C4F5EFA6-E24C-4A25-928A-162E9315463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468" y="5569516"/>
            <a:ext cx="1060182" cy="1060182"/>
          </a:xfrm>
          <a:prstGeom prst="rect">
            <a:avLst/>
          </a:prstGeom>
        </p:spPr>
      </p:pic>
      <p:sp>
        <p:nvSpPr>
          <p:cNvPr id="8" name="مستطيل: زوايا مستديرة 10">
            <a:extLst>
              <a:ext uri="{FF2B5EF4-FFF2-40B4-BE49-F238E27FC236}">
                <a16:creationId xmlns:a16="http://schemas.microsoft.com/office/drawing/2014/main" id="{1598187C-012D-4097-B12A-472773BE2D15}"/>
              </a:ext>
            </a:extLst>
          </p:cNvPr>
          <p:cNvSpPr/>
          <p:nvPr/>
        </p:nvSpPr>
        <p:spPr>
          <a:xfrm>
            <a:off x="3922852" y="1053178"/>
            <a:ext cx="2520280" cy="79208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ar-AE" sz="2800" dirty="0">
                <a:solidFill>
                  <a:schemeClr val="tx1"/>
                </a:solidFill>
              </a:rPr>
              <a:t>الخيلاء والتكبر</a:t>
            </a:r>
            <a:endParaRPr lang="ar-SA" sz="2800" dirty="0">
              <a:solidFill>
                <a:schemeClr val="tx1"/>
              </a:solidFill>
            </a:endParaRPr>
          </a:p>
        </p:txBody>
      </p:sp>
      <p:sp>
        <p:nvSpPr>
          <p:cNvPr id="9" name="مستطيل: زوايا مستديرة 62">
            <a:extLst>
              <a:ext uri="{FF2B5EF4-FFF2-40B4-BE49-F238E27FC236}">
                <a16:creationId xmlns:a16="http://schemas.microsoft.com/office/drawing/2014/main" id="{A1F615DC-AE1F-4644-A951-D1CDAEB81AE1}"/>
              </a:ext>
            </a:extLst>
          </p:cNvPr>
          <p:cNvSpPr/>
          <p:nvPr/>
        </p:nvSpPr>
        <p:spPr>
          <a:xfrm>
            <a:off x="3936798" y="2183000"/>
            <a:ext cx="2520280" cy="79208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ar-AE" sz="2800" dirty="0">
                <a:solidFill>
                  <a:schemeClr val="tx1"/>
                </a:solidFill>
              </a:rPr>
              <a:t>الإفلاس</a:t>
            </a:r>
            <a:endParaRPr lang="ar-SA" sz="2800" dirty="0">
              <a:solidFill>
                <a:schemeClr val="tx1"/>
              </a:solidFill>
            </a:endParaRPr>
          </a:p>
        </p:txBody>
      </p:sp>
      <p:sp>
        <p:nvSpPr>
          <p:cNvPr id="10" name="مستطيل: زوايا مستديرة 95">
            <a:extLst>
              <a:ext uri="{FF2B5EF4-FFF2-40B4-BE49-F238E27FC236}">
                <a16:creationId xmlns:a16="http://schemas.microsoft.com/office/drawing/2014/main" id="{E8CCC89C-2B61-4400-9ABF-B9E3728E479B}"/>
              </a:ext>
            </a:extLst>
          </p:cNvPr>
          <p:cNvSpPr/>
          <p:nvPr/>
        </p:nvSpPr>
        <p:spPr>
          <a:xfrm>
            <a:off x="3994860" y="3394440"/>
            <a:ext cx="2520280" cy="79208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ar-AE" sz="2800" dirty="0">
                <a:solidFill>
                  <a:schemeClr val="tx1"/>
                </a:solidFill>
              </a:rPr>
              <a:t>السجن</a:t>
            </a:r>
            <a:endParaRPr lang="ar-SA" sz="2800" dirty="0">
              <a:solidFill>
                <a:schemeClr val="tx1"/>
              </a:solidFill>
            </a:endParaRPr>
          </a:p>
        </p:txBody>
      </p:sp>
      <p:sp>
        <p:nvSpPr>
          <p:cNvPr id="11" name="مستطيل: زوايا مستديرة 96">
            <a:extLst>
              <a:ext uri="{FF2B5EF4-FFF2-40B4-BE49-F238E27FC236}">
                <a16:creationId xmlns:a16="http://schemas.microsoft.com/office/drawing/2014/main" id="{DE745C1E-459B-4A31-B190-261695EB171D}"/>
              </a:ext>
            </a:extLst>
          </p:cNvPr>
          <p:cNvSpPr/>
          <p:nvPr/>
        </p:nvSpPr>
        <p:spPr>
          <a:xfrm>
            <a:off x="3994860" y="4568870"/>
            <a:ext cx="2520280" cy="79208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ar-AE" sz="2800" dirty="0">
                <a:solidFill>
                  <a:schemeClr val="tx1"/>
                </a:solidFill>
              </a:rPr>
              <a:t>الفقر</a:t>
            </a:r>
            <a:endParaRPr lang="ar-SA" sz="2800" dirty="0">
              <a:solidFill>
                <a:schemeClr val="tx1"/>
              </a:solidFill>
            </a:endParaRPr>
          </a:p>
        </p:txBody>
      </p:sp>
      <p:sp>
        <p:nvSpPr>
          <p:cNvPr id="12" name="مستطيل: زوايا مستديرة 97">
            <a:extLst>
              <a:ext uri="{FF2B5EF4-FFF2-40B4-BE49-F238E27FC236}">
                <a16:creationId xmlns:a16="http://schemas.microsoft.com/office/drawing/2014/main" id="{90CD447D-AF9F-43A7-B949-74FED304C828}"/>
              </a:ext>
            </a:extLst>
          </p:cNvPr>
          <p:cNvSpPr/>
          <p:nvPr/>
        </p:nvSpPr>
        <p:spPr>
          <a:xfrm>
            <a:off x="3994860" y="5765602"/>
            <a:ext cx="2520280" cy="79208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ar-AE" sz="2800" dirty="0">
                <a:solidFill>
                  <a:schemeClr val="tx1"/>
                </a:solidFill>
              </a:rPr>
              <a:t>السرقة</a:t>
            </a:r>
            <a:endParaRPr lang="ar-SA" sz="2800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BD5D26E-B9F1-44E1-BF2C-57602C3E7E5A}"/>
              </a:ext>
            </a:extLst>
          </p:cNvPr>
          <p:cNvSpPr/>
          <p:nvPr/>
        </p:nvSpPr>
        <p:spPr>
          <a:xfrm>
            <a:off x="769050" y="7723000"/>
            <a:ext cx="561123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r" rtl="1">
              <a:buFont typeface="Wingdings" panose="05000000000000000000" pitchFamily="2" charset="2"/>
              <a:buChar char="q"/>
            </a:pPr>
            <a:endParaRPr lang="ar-AE" sz="1600" dirty="0"/>
          </a:p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ar-AE" sz="1600" dirty="0"/>
              <a:t>يكثر بعض الناس من شراء الملابس وأدوات الزينة بأغلى الأثمان بحجة أن الله يحب أن يرى أثر نعمته على عبده .</a:t>
            </a:r>
          </a:p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ar-AE" sz="1600" dirty="0"/>
              <a:t>نلبس الملابس الجميلة لأن الله يحب أن يرى أثر نعمته على عبده  لكن من غير اسراف ولا تفاخر ولا تكبر ( باعتدال 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FD9AE0C-D8BC-44A6-AE12-57B927458E9A}"/>
              </a:ext>
            </a:extLst>
          </p:cNvPr>
          <p:cNvSpPr/>
          <p:nvPr/>
        </p:nvSpPr>
        <p:spPr>
          <a:xfrm>
            <a:off x="466468" y="7322890"/>
            <a:ext cx="616930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AE" sz="2000" b="1" dirty="0">
                <a:solidFill>
                  <a:srgbClr val="C00000"/>
                </a:solidFill>
              </a:rPr>
              <a:t>4- ضع إشارة √ أمام العبارة الصحيحة فيما يأتي :  </a:t>
            </a:r>
            <a:endParaRPr lang="ar-AE" sz="2000" b="1" dirty="0"/>
          </a:p>
        </p:txBody>
      </p:sp>
    </p:spTree>
    <p:extLst>
      <p:ext uri="{BB962C8B-B14F-4D97-AF65-F5344CB8AC3E}">
        <p14:creationId xmlns:p14="http://schemas.microsoft.com/office/powerpoint/2010/main" val="10320724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71F5761D-2367-41C1-96E1-BC5EE7415102}"/>
              </a:ext>
            </a:extLst>
          </p:cNvPr>
          <p:cNvSpPr/>
          <p:nvPr/>
        </p:nvSpPr>
        <p:spPr>
          <a:xfrm>
            <a:off x="220435" y="499696"/>
            <a:ext cx="6465330" cy="124208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AE" sz="1600" dirty="0">
                <a:solidFill>
                  <a:schemeClr val="tx1"/>
                </a:solidFill>
              </a:rPr>
              <a:t>أراد </a:t>
            </a:r>
            <a:r>
              <a:rPr lang="ar-AE" sz="1600" b="1" dirty="0">
                <a:solidFill>
                  <a:srgbClr val="C00000"/>
                </a:solidFill>
              </a:rPr>
              <a:t>سعد بن أبي وقاص </a:t>
            </a:r>
            <a:r>
              <a:rPr lang="ar-AE" sz="1600" dirty="0">
                <a:solidFill>
                  <a:schemeClr val="tx1"/>
                </a:solidFill>
              </a:rPr>
              <a:t>رضي الله عنه أن يوصي بماله كله فخفضه النبي صلى الله عليه وسلم إلى الثّلث وقال : (والثّلث كثير ,  إنَّكَ إنْ تَذَرْ وَرَثَتَكَ أغنِيَاءَ خيرٌ مِنْ أنْ تَذَرَهُمْ عَالَةً يتكفَّفُونَ النَّاسَ ، وَإنَّكَ لَنْ تُنفِقَ نَفَقَةً تَبْتَغي بِهَا وَجهَ اللهِ إلاَّ أُجِرْتَ عَلَيْهَا حَتَّى مَا تَجْعَلُ في فِيِّ امْرَأَتِكَ  ) رواه الشيخان</a:t>
            </a:r>
            <a:r>
              <a:rPr lang="ar-AE" sz="1600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8C137B7-5448-4D6F-AEF6-9844C62651E5}"/>
              </a:ext>
            </a:extLst>
          </p:cNvPr>
          <p:cNvSpPr/>
          <p:nvPr/>
        </p:nvSpPr>
        <p:spPr>
          <a:xfrm>
            <a:off x="3575957" y="1810533"/>
            <a:ext cx="310770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AE" sz="1600" b="1" dirty="0">
                <a:solidFill>
                  <a:srgbClr val="C00000"/>
                </a:solidFill>
              </a:rPr>
              <a:t>5- اختر الإجابة الصحيحة :</a:t>
            </a:r>
            <a:endParaRPr lang="ar-AE" sz="1600" b="1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90E8DB8-CF4E-4C29-93E8-0F5A3B24F335}"/>
              </a:ext>
            </a:extLst>
          </p:cNvPr>
          <p:cNvSpPr/>
          <p:nvPr/>
        </p:nvSpPr>
        <p:spPr>
          <a:xfrm>
            <a:off x="2126470" y="2152093"/>
            <a:ext cx="4572419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AE" sz="1600" b="1" dirty="0">
                <a:solidFill>
                  <a:schemeClr val="accent6">
                    <a:lumMod val="75000"/>
                  </a:schemeClr>
                </a:solidFill>
              </a:rPr>
              <a:t> 1- كيف يكون الإسراف في الصدقة ( إجابتين ) </a:t>
            </a:r>
          </a:p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ar-AE" sz="1400" dirty="0"/>
              <a:t>بأن يتصدق بكل ماله</a:t>
            </a:r>
          </a:p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ar-AE" sz="1400" dirty="0"/>
              <a:t>بأن ينفق الإنسان في تطوع ويترك الواجب</a:t>
            </a:r>
          </a:p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ar-AE" sz="1400" dirty="0"/>
              <a:t>بأن ينفق الإنسان في واجب  ويترك التطوع</a:t>
            </a:r>
          </a:p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ar-AE" sz="1400" dirty="0"/>
              <a:t>بأن يتصدق بأقل من ثلث ماله </a:t>
            </a:r>
          </a:p>
          <a:p>
            <a:pPr algn="r" rtl="1"/>
            <a:endParaRPr lang="ar-AE" sz="1400" b="1" dirty="0">
              <a:solidFill>
                <a:srgbClr val="C00000"/>
              </a:solidFill>
            </a:endParaRPr>
          </a:p>
          <a:p>
            <a:pPr algn="r" rtl="1"/>
            <a:r>
              <a:rPr lang="ar-AE" sz="1600" b="1" dirty="0">
                <a:solidFill>
                  <a:schemeClr val="accent6">
                    <a:lumMod val="75000"/>
                  </a:schemeClr>
                </a:solidFill>
              </a:rPr>
              <a:t>2- علل نهى الإسلام عن الإسراف في الصدقة ؟ ( 3 إجابات  )</a:t>
            </a:r>
          </a:p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ar-AE" sz="1400" dirty="0"/>
              <a:t>لأن هناك من يتصدق على الفقراء أيضا .</a:t>
            </a:r>
          </a:p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ar-AE" sz="1400" dirty="0"/>
              <a:t>لأنه ينفق ماله في تطوع ويترك الواجب</a:t>
            </a:r>
          </a:p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ar-AE" sz="1400" dirty="0"/>
              <a:t>لأن الفقراء بحاجة للزكاة وليس الصدقة </a:t>
            </a:r>
          </a:p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ar-AE" sz="1400" dirty="0"/>
              <a:t>لأنه يحدث خللاً في النفقة على أهله </a:t>
            </a:r>
          </a:p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ar-AE" sz="1400" dirty="0"/>
              <a:t>لأنه يجعل المتصدق إنساناً فقيراً .</a:t>
            </a:r>
          </a:p>
          <a:p>
            <a:pPr algn="r" rtl="1"/>
            <a:endParaRPr lang="ar-AE" sz="1400" b="1" dirty="0">
              <a:solidFill>
                <a:srgbClr val="C00000"/>
              </a:solidFill>
            </a:endParaRPr>
          </a:p>
          <a:p>
            <a:pPr algn="r" rtl="1"/>
            <a:r>
              <a:rPr lang="ar-AE" sz="1600" b="1" dirty="0">
                <a:solidFill>
                  <a:schemeClr val="accent6">
                    <a:lumMod val="75000"/>
                  </a:schemeClr>
                </a:solidFill>
              </a:rPr>
              <a:t>3- ما المقدار الذي يجوز تحديده في الوصية ؟</a:t>
            </a:r>
          </a:p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ar-AE" sz="1400" dirty="0"/>
              <a:t>النصف</a:t>
            </a:r>
          </a:p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ar-AE" sz="1400" dirty="0"/>
              <a:t>الثلث</a:t>
            </a:r>
          </a:p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ar-AE" sz="1400" dirty="0"/>
              <a:t>السدس</a:t>
            </a:r>
          </a:p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ar-AE" sz="1400" dirty="0"/>
              <a:t>الربع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5D69349-F2E3-49E4-ACC5-24E016D49641}"/>
              </a:ext>
            </a:extLst>
          </p:cNvPr>
          <p:cNvSpPr/>
          <p:nvPr/>
        </p:nvSpPr>
        <p:spPr>
          <a:xfrm>
            <a:off x="2022106" y="73343"/>
            <a:ext cx="31077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AE" sz="2000" b="1" dirty="0">
                <a:solidFill>
                  <a:srgbClr val="C00000"/>
                </a:solidFill>
              </a:rPr>
              <a:t>الإسراف في الصدقة</a:t>
            </a:r>
            <a:endParaRPr lang="ar-AE" sz="2000" b="1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327F033D-871E-4C3F-A696-6F72C3309A47}"/>
              </a:ext>
            </a:extLst>
          </p:cNvPr>
          <p:cNvSpPr txBox="1">
            <a:spLocks/>
          </p:cNvSpPr>
          <p:nvPr/>
        </p:nvSpPr>
        <p:spPr>
          <a:xfrm>
            <a:off x="1616812" y="6166468"/>
            <a:ext cx="5002315" cy="11879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AE" sz="1600" b="1" dirty="0">
                <a:solidFill>
                  <a:srgbClr val="C00000"/>
                </a:solidFill>
              </a:rPr>
              <a:t>6- تعاني كثير من المجتمعات في العالم من الفقر والحاجة بعد أن كانت</a:t>
            </a:r>
          </a:p>
          <a:p>
            <a:r>
              <a:rPr lang="ar-AE" sz="1600" b="1" dirty="0">
                <a:solidFill>
                  <a:srgbClr val="C00000"/>
                </a:solidFill>
              </a:rPr>
              <a:t> في خير ونعمة .</a:t>
            </a:r>
            <a:br>
              <a:rPr lang="ar-AE" sz="1600" b="1" dirty="0">
                <a:solidFill>
                  <a:srgbClr val="C00000"/>
                </a:solidFill>
              </a:rPr>
            </a:br>
            <a:r>
              <a:rPr lang="ar-AE" sz="1600" b="1" dirty="0">
                <a:solidFill>
                  <a:srgbClr val="C00000"/>
                </a:solidFill>
              </a:rPr>
              <a:t> صل بين الوسائل المعينة على علاج مشكلة الفقر والصورة المناسبة لها 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690C29C-6894-4001-B7AD-D79DCDC3CC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633" y="6166468"/>
            <a:ext cx="926672" cy="926672"/>
          </a:xfrm>
          <a:prstGeom prst="rect">
            <a:avLst/>
          </a:prstGeom>
        </p:spPr>
      </p:pic>
      <p:pic>
        <p:nvPicPr>
          <p:cNvPr id="17" name="Picture 4" descr="http://thumb1.shutterstock.com/display_pic_with_logo/2846182/258026798/stock-vector-money-cash-vector-icon-258026798.jpg">
            <a:extLst>
              <a:ext uri="{FF2B5EF4-FFF2-40B4-BE49-F238E27FC236}">
                <a16:creationId xmlns:a16="http://schemas.microsoft.com/office/drawing/2014/main" id="{55EED8DB-474A-4ADB-9ED2-C0379FB422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biLevel thresh="5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449" t="14995" r="8942" b="21459"/>
          <a:stretch/>
        </p:blipFill>
        <p:spPr bwMode="auto">
          <a:xfrm flipH="1">
            <a:off x="220435" y="1885794"/>
            <a:ext cx="1906035" cy="1614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E901523-DE4E-4DC7-B00D-78516BB4B9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2119" y="8923011"/>
            <a:ext cx="627942" cy="59746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2BF6A12A-1F4A-446A-8B3D-CCB1C041239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63783" y="8818531"/>
            <a:ext cx="756231" cy="740141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77C832E5-DC80-41D2-9795-89AF115D791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3601" y="9055509"/>
            <a:ext cx="747382" cy="608978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41BAF86-157C-43F4-A458-8DCC3691B5A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92815" y="8858643"/>
            <a:ext cx="634039" cy="659918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075E2A4F-AD3E-4598-8D1A-791D30B03CC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90669" y="8852748"/>
            <a:ext cx="756231" cy="734416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00D4A36A-66FD-4244-BD6B-C7F0204A69F0}"/>
              </a:ext>
            </a:extLst>
          </p:cNvPr>
          <p:cNvSpPr/>
          <p:nvPr/>
        </p:nvSpPr>
        <p:spPr>
          <a:xfrm>
            <a:off x="3903509" y="7198652"/>
            <a:ext cx="874026" cy="73866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anchor="b">
            <a:spAutoFit/>
          </a:bodyPr>
          <a:lstStyle/>
          <a:p>
            <a:pPr algn="ctr"/>
            <a:r>
              <a:rPr lang="ar-AE" sz="1400" b="1" dirty="0"/>
              <a:t>ايجاد عمل للفقراء</a:t>
            </a:r>
            <a:endParaRPr lang="en-US" sz="1400" b="1" dirty="0"/>
          </a:p>
          <a:p>
            <a:pPr algn="ctr"/>
            <a:endParaRPr lang="ar-AE" sz="1400" b="1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D2E5891-96AF-475D-B269-952E124F6789}"/>
              </a:ext>
            </a:extLst>
          </p:cNvPr>
          <p:cNvSpPr/>
          <p:nvPr/>
        </p:nvSpPr>
        <p:spPr>
          <a:xfrm>
            <a:off x="5229359" y="7165036"/>
            <a:ext cx="926672" cy="73866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anchor="b">
            <a:spAutoFit/>
          </a:bodyPr>
          <a:lstStyle/>
          <a:p>
            <a:pPr algn="ctr"/>
            <a:r>
              <a:rPr lang="ar-AE" sz="1400" b="1" dirty="0"/>
              <a:t>الحفاظ على موارد البيئة وتنميتها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E277191-F1BA-471F-93FD-5B321638DE32}"/>
              </a:ext>
            </a:extLst>
          </p:cNvPr>
          <p:cNvSpPr/>
          <p:nvPr/>
        </p:nvSpPr>
        <p:spPr>
          <a:xfrm>
            <a:off x="2253125" y="7259725"/>
            <a:ext cx="839287" cy="73866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anchor="b">
            <a:spAutoFit/>
          </a:bodyPr>
          <a:lstStyle/>
          <a:p>
            <a:pPr algn="ctr"/>
            <a:r>
              <a:rPr lang="ar-AE" sz="1400" b="1" dirty="0"/>
              <a:t>التّعاون والتّكافل </a:t>
            </a:r>
          </a:p>
          <a:p>
            <a:pPr algn="ctr"/>
            <a:endParaRPr lang="ar-AE" sz="1400" b="1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5D9F19B-A995-4FF2-B5D9-AE5F79021252}"/>
              </a:ext>
            </a:extLst>
          </p:cNvPr>
          <p:cNvSpPr/>
          <p:nvPr/>
        </p:nvSpPr>
        <p:spPr>
          <a:xfrm>
            <a:off x="625126" y="7248234"/>
            <a:ext cx="991687" cy="73866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anchor="b">
            <a:spAutoFit/>
          </a:bodyPr>
          <a:lstStyle/>
          <a:p>
            <a:pPr algn="ctr"/>
            <a:r>
              <a:rPr lang="ar-AE" sz="1400" b="1" dirty="0"/>
              <a:t>إخراج الزكاة </a:t>
            </a:r>
          </a:p>
          <a:p>
            <a:pPr algn="ctr"/>
            <a:r>
              <a:rPr lang="ar-AE" sz="1400" b="1" dirty="0"/>
              <a:t>والصدقات </a:t>
            </a:r>
          </a:p>
          <a:p>
            <a:pPr algn="ctr"/>
            <a:endParaRPr lang="ar-AE" sz="1400" b="1" dirty="0"/>
          </a:p>
        </p:txBody>
      </p:sp>
    </p:spTree>
    <p:extLst>
      <p:ext uri="{BB962C8B-B14F-4D97-AF65-F5344CB8AC3E}">
        <p14:creationId xmlns:p14="http://schemas.microsoft.com/office/powerpoint/2010/main" val="16703743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652</TotalTime>
  <Words>408</Words>
  <Application>Microsoft Office PowerPoint</Application>
  <PresentationFormat>A4 Paper (210x297 mm)</PresentationFormat>
  <Paragraphs>65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Open Sans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Laila Al Maari</dc:creator>
  <cp:lastModifiedBy>Laila Al Maari</cp:lastModifiedBy>
  <cp:revision>16</cp:revision>
  <dcterms:created xsi:type="dcterms:W3CDTF">2021-01-15T06:29:35Z</dcterms:created>
  <dcterms:modified xsi:type="dcterms:W3CDTF">2021-01-15T17:25:20Z</dcterms:modified>
</cp:coreProperties>
</file>